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Montserrat"/>
      <p:regular r:id="rId9"/>
      <p:bold r:id="rId10"/>
      <p:italic r:id="rId11"/>
      <p:boldItalic r:id="rId12"/>
    </p:embeddedFont>
    <p:embeddedFont>
      <p:font typeface="Century Gothic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CenturyGothic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regular.fntdata"/><Relationship Id="rId15" Type="http://schemas.openxmlformats.org/officeDocument/2006/relationships/font" Target="fonts/CenturyGothic-italic.fntdata"/><Relationship Id="rId14" Type="http://schemas.openxmlformats.org/officeDocument/2006/relationships/font" Target="fonts/CenturyGothic-bold.fntdata"/><Relationship Id="rId16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9ea4c73b6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59ea4c73b6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59ea4c73b6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 Picture Column">
  <p:cSld name="3 Picture Colum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1154953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Century Gothic"/>
              <a:buNone/>
              <a:defRPr b="0" i="0" sz="36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1154952" y="4532845"/>
            <a:ext cx="3050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7" name="Google Shape;57;p13"/>
          <p:cNvSpPr/>
          <p:nvPr>
            <p:ph idx="2" type="pic"/>
          </p:nvPr>
        </p:nvSpPr>
        <p:spPr>
          <a:xfrm>
            <a:off x="1334552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3" type="body"/>
          </p:nvPr>
        </p:nvSpPr>
        <p:spPr>
          <a:xfrm>
            <a:off x="1154953" y="5109107"/>
            <a:ext cx="30504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4" type="body"/>
          </p:nvPr>
        </p:nvSpPr>
        <p:spPr>
          <a:xfrm>
            <a:off x="4572537" y="4532846"/>
            <a:ext cx="30468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0" name="Google Shape;60;p13"/>
          <p:cNvSpPr/>
          <p:nvPr>
            <p:ph idx="5" type="pic"/>
          </p:nvPr>
        </p:nvSpPr>
        <p:spPr>
          <a:xfrm>
            <a:off x="4748463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6" type="body"/>
          </p:nvPr>
        </p:nvSpPr>
        <p:spPr>
          <a:xfrm>
            <a:off x="4568865" y="5184002"/>
            <a:ext cx="30504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idx="7" type="body"/>
          </p:nvPr>
        </p:nvSpPr>
        <p:spPr>
          <a:xfrm>
            <a:off x="7983434" y="4532847"/>
            <a:ext cx="30504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3" name="Google Shape;63;p13"/>
          <p:cNvSpPr/>
          <p:nvPr>
            <p:ph idx="8" type="pic"/>
          </p:nvPr>
        </p:nvSpPr>
        <p:spPr>
          <a:xfrm>
            <a:off x="8163031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9" type="body"/>
          </p:nvPr>
        </p:nvSpPr>
        <p:spPr>
          <a:xfrm>
            <a:off x="7983434" y="5184001"/>
            <a:ext cx="30504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cxnSp>
        <p:nvCxnSpPr>
          <p:cNvPr id="65" name="Google Shape;65;p13"/>
          <p:cNvCxnSpPr/>
          <p:nvPr/>
        </p:nvCxnSpPr>
        <p:spPr>
          <a:xfrm>
            <a:off x="4388153" y="2603500"/>
            <a:ext cx="0" cy="35175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7801905" y="2603500"/>
            <a:ext cx="0" cy="34926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13"/>
          <p:cNvSpPr txBox="1"/>
          <p:nvPr>
            <p:ph idx="10" type="dt"/>
          </p:nvPr>
        </p:nvSpPr>
        <p:spPr>
          <a:xfrm>
            <a:off x="10650938" y="6394061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11" type="ftr"/>
          </p:nvPr>
        </p:nvSpPr>
        <p:spPr>
          <a:xfrm>
            <a:off x="528358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1154953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Century Gothic"/>
              <a:buNone/>
              <a:defRPr b="0" i="0" sz="36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1154955" y="2603500"/>
            <a:ext cx="8761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0" type="dt"/>
          </p:nvPr>
        </p:nvSpPr>
        <p:spPr>
          <a:xfrm>
            <a:off x="10650938" y="6394061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11" type="ftr"/>
          </p:nvPr>
        </p:nvSpPr>
        <p:spPr>
          <a:xfrm>
            <a:off x="528358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343500" y="294600"/>
            <a:ext cx="11505000" cy="6268800"/>
          </a:xfrm>
          <a:prstGeom prst="rect">
            <a:avLst/>
          </a:prstGeom>
          <a:noFill/>
          <a:ln cap="flat" cmpd="sng" w="28575">
            <a:solidFill>
              <a:srgbClr val="437A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 txBox="1"/>
          <p:nvPr>
            <p:ph type="ctrTitle"/>
          </p:nvPr>
        </p:nvSpPr>
        <p:spPr>
          <a:xfrm>
            <a:off x="516000" y="2934179"/>
            <a:ext cx="11160000" cy="8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[FENCING CONTRACTOR]</a:t>
            </a:r>
            <a:endParaRPr b="1" sz="3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5"/>
          <p:cNvSpPr txBox="1"/>
          <p:nvPr>
            <p:ph idx="1" type="subTitle"/>
          </p:nvPr>
        </p:nvSpPr>
        <p:spPr>
          <a:xfrm>
            <a:off x="2349300" y="2248816"/>
            <a:ext cx="74934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ANOTHER  RETARGETING SUCCESS STORY</a:t>
            </a:r>
            <a:endParaRPr b="1" i="0" sz="1400" u="none" cap="none" strike="noStrike"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3049950" y="3809749"/>
            <a:ext cx="6092100" cy="8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GEO-TARGETING: [WI]</a:t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5726550" y="4590725"/>
            <a:ext cx="738900" cy="510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8300" y="1557654"/>
            <a:ext cx="635400" cy="5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A86E8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HIGHLIGHTS</a:t>
            </a:r>
            <a:endParaRPr b="1" sz="2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6"/>
          <p:cNvSpPr txBox="1"/>
          <p:nvPr>
            <p:ph idx="4294967295" type="body"/>
          </p:nvPr>
        </p:nvSpPr>
        <p:spPr>
          <a:xfrm>
            <a:off x="848775" y="2164724"/>
            <a:ext cx="3495600" cy="3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contributes 12% of conversions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Cost per conversion is 23% of regular campaigns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Search campaigns included branded search which weakens the comparison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Campaign running for 1 year now.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Monthly budget $1k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 txBox="1"/>
          <p:nvPr>
            <p:ph idx="4294967295" type="body"/>
          </p:nvPr>
        </p:nvSpPr>
        <p:spPr>
          <a:xfrm>
            <a:off x="8600488" y="2988350"/>
            <a:ext cx="2995200" cy="22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Average CPA is $20.81</a:t>
            </a:r>
            <a:b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across the account as a whole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6456308" y="685890"/>
            <a:ext cx="2443500" cy="2443500"/>
          </a:xfrm>
          <a:prstGeom prst="ellipse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 txBox="1"/>
          <p:nvPr>
            <p:ph idx="4294967295" type="body"/>
          </p:nvPr>
        </p:nvSpPr>
        <p:spPr>
          <a:xfrm>
            <a:off x="6314100" y="1014275"/>
            <a:ext cx="2727900" cy="14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b="1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CLIENT GOAL:</a:t>
            </a:r>
            <a:endParaRPr b="1"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$30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CPL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4762154" y="2350505"/>
            <a:ext cx="2443500" cy="2443500"/>
          </a:xfrm>
          <a:prstGeom prst="ellipse">
            <a:avLst/>
          </a:prstGeom>
          <a:solidFill>
            <a:srgbClr val="3BAD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6"/>
          <p:cNvSpPr txBox="1"/>
          <p:nvPr>
            <p:ph idx="4294967295" type="body"/>
          </p:nvPr>
        </p:nvSpPr>
        <p:spPr>
          <a:xfrm>
            <a:off x="4747450" y="2715462"/>
            <a:ext cx="2472900" cy="17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OUR RESULTS:</a:t>
            </a:r>
            <a:endParaRPr b="1"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$4.50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Retargeting </a:t>
            </a:r>
            <a:b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CPA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940575" y="1799625"/>
            <a:ext cx="2910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TALKING POINTS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10296813" y="2287550"/>
            <a:ext cx="102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9D9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Montserrat"/>
                <a:ea typeface="Montserrat"/>
                <a:cs typeface="Montserrat"/>
                <a:sym typeface="Montserrat"/>
              </a:rPr>
              <a:t>PERFORMANCE DATA</a:t>
            </a:r>
            <a:endParaRPr b="1"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7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8375" y="2283625"/>
            <a:ext cx="10363200" cy="15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 EXAMPLES</a:t>
            </a:r>
            <a:endParaRPr b="1" sz="2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8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 rotWithShape="1">
          <a:blip r:embed="rId3">
            <a:alphaModFix/>
          </a:blip>
          <a:srcRect b="0" l="5744" r="5744" t="0"/>
          <a:stretch/>
        </p:blipFill>
        <p:spPr>
          <a:xfrm>
            <a:off x="10815974" y="831298"/>
            <a:ext cx="521450" cy="4427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8375" y="1853650"/>
            <a:ext cx="9629775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