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embeddedFontLst>
    <p:embeddedFont>
      <p:font typeface="Montserrat"/>
      <p:regular r:id="rId9"/>
      <p:bold r:id="rId10"/>
      <p:italic r:id="rId11"/>
      <p:boldItalic r:id="rId12"/>
    </p:embeddedFont>
    <p:embeddedFont>
      <p:font typeface="Century Gothic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italic.fntdata"/><Relationship Id="rId10" Type="http://schemas.openxmlformats.org/officeDocument/2006/relationships/font" Target="fonts/Montserrat-bold.fntdata"/><Relationship Id="rId13" Type="http://schemas.openxmlformats.org/officeDocument/2006/relationships/font" Target="fonts/CenturyGothic-regular.fntdata"/><Relationship Id="rId12" Type="http://schemas.openxmlformats.org/officeDocument/2006/relationships/font" Target="fonts/Montserrat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Montserrat-regular.fntdata"/><Relationship Id="rId15" Type="http://schemas.openxmlformats.org/officeDocument/2006/relationships/font" Target="fonts/CenturyGothic-italic.fntdata"/><Relationship Id="rId14" Type="http://schemas.openxmlformats.org/officeDocument/2006/relationships/font" Target="fonts/CenturyGothic-bold.fntdata"/><Relationship Id="rId16" Type="http://schemas.openxmlformats.org/officeDocument/2006/relationships/font" Target="fonts/CenturyGothic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47ceaf9e51_0_2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g47ceaf9e51_0_2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47ceaf9e51_0_2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/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/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/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/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/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3 Picture Column">
  <p:cSld name="3 Picture Column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1154953" y="973668"/>
            <a:ext cx="8761500" cy="70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00"/>
              <a:buFont typeface="Century Gothic"/>
              <a:buNone/>
              <a:defRPr b="0" i="0" sz="36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1154952" y="4532845"/>
            <a:ext cx="30504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/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2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57" name="Google Shape;57;p13"/>
          <p:cNvSpPr/>
          <p:nvPr>
            <p:ph idx="2" type="pic"/>
          </p:nvPr>
        </p:nvSpPr>
        <p:spPr>
          <a:xfrm>
            <a:off x="1334552" y="2603500"/>
            <a:ext cx="2691300" cy="15915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50"/>
              </a:srgbClr>
            </a:outerShdw>
          </a:effectLst>
        </p:spPr>
        <p:txBody>
          <a:bodyPr anchorCtr="0" anchor="t" bIns="91425" lIns="91425" spcFirstLastPara="1" rIns="91425" wrap="square" tIns="91425"/>
          <a:lstStyle>
            <a:lvl1pPr indent="0" lvl="0" marL="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3" type="body"/>
          </p:nvPr>
        </p:nvSpPr>
        <p:spPr>
          <a:xfrm>
            <a:off x="1154953" y="5109107"/>
            <a:ext cx="3050400" cy="9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/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59" name="Google Shape;59;p13"/>
          <p:cNvSpPr txBox="1"/>
          <p:nvPr>
            <p:ph idx="4" type="body"/>
          </p:nvPr>
        </p:nvSpPr>
        <p:spPr>
          <a:xfrm>
            <a:off x="4572537" y="4532846"/>
            <a:ext cx="3046800" cy="6513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/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2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0" name="Google Shape;60;p13"/>
          <p:cNvSpPr/>
          <p:nvPr>
            <p:ph idx="5" type="pic"/>
          </p:nvPr>
        </p:nvSpPr>
        <p:spPr>
          <a:xfrm>
            <a:off x="4748463" y="2603500"/>
            <a:ext cx="2691300" cy="15915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50"/>
              </a:srgbClr>
            </a:outerShdw>
          </a:effectLst>
        </p:spPr>
        <p:txBody>
          <a:bodyPr anchorCtr="0" anchor="t" bIns="91425" lIns="91425" spcFirstLastPara="1" rIns="91425" wrap="square" tIns="91425"/>
          <a:lstStyle>
            <a:lvl1pPr indent="0" lvl="0" marL="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1" name="Google Shape;61;p13"/>
          <p:cNvSpPr txBox="1"/>
          <p:nvPr>
            <p:ph idx="6" type="body"/>
          </p:nvPr>
        </p:nvSpPr>
        <p:spPr>
          <a:xfrm>
            <a:off x="4568865" y="5184002"/>
            <a:ext cx="3050400" cy="8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/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2" name="Google Shape;62;p13"/>
          <p:cNvSpPr txBox="1"/>
          <p:nvPr>
            <p:ph idx="7" type="body"/>
          </p:nvPr>
        </p:nvSpPr>
        <p:spPr>
          <a:xfrm>
            <a:off x="7983434" y="4532847"/>
            <a:ext cx="3050400" cy="6513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/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2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3" name="Google Shape;63;p13"/>
          <p:cNvSpPr/>
          <p:nvPr>
            <p:ph idx="8" type="pic"/>
          </p:nvPr>
        </p:nvSpPr>
        <p:spPr>
          <a:xfrm>
            <a:off x="8163031" y="2603500"/>
            <a:ext cx="2691300" cy="15915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50"/>
              </a:srgbClr>
            </a:outerShdw>
          </a:effectLst>
        </p:spPr>
        <p:txBody>
          <a:bodyPr anchorCtr="0" anchor="t" bIns="91425" lIns="91425" spcFirstLastPara="1" rIns="91425" wrap="square" tIns="91425"/>
          <a:lstStyle>
            <a:lvl1pPr indent="0" lvl="0" marL="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4" name="Google Shape;64;p13"/>
          <p:cNvSpPr txBox="1"/>
          <p:nvPr>
            <p:ph idx="9" type="body"/>
          </p:nvPr>
        </p:nvSpPr>
        <p:spPr>
          <a:xfrm>
            <a:off x="7983434" y="5184001"/>
            <a:ext cx="3050400" cy="8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/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cxnSp>
        <p:nvCxnSpPr>
          <p:cNvPr id="65" name="Google Shape;65;p13"/>
          <p:cNvCxnSpPr/>
          <p:nvPr/>
        </p:nvCxnSpPr>
        <p:spPr>
          <a:xfrm>
            <a:off x="4388153" y="2603500"/>
            <a:ext cx="0" cy="3517500"/>
          </a:xfrm>
          <a:prstGeom prst="straightConnector1">
            <a:avLst/>
          </a:prstGeom>
          <a:noFill/>
          <a:ln cap="flat" cmpd="sng" w="12700">
            <a:solidFill>
              <a:schemeClr val="accen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" name="Google Shape;66;p13"/>
          <p:cNvCxnSpPr/>
          <p:nvPr/>
        </p:nvCxnSpPr>
        <p:spPr>
          <a:xfrm>
            <a:off x="7801905" y="2603500"/>
            <a:ext cx="0" cy="3492600"/>
          </a:xfrm>
          <a:prstGeom prst="straightConnector1">
            <a:avLst/>
          </a:prstGeom>
          <a:noFill/>
          <a:ln cap="flat" cmpd="sng" w="12700">
            <a:solidFill>
              <a:schemeClr val="accen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7" name="Google Shape;67;p13"/>
          <p:cNvSpPr txBox="1"/>
          <p:nvPr>
            <p:ph idx="10" type="dt"/>
          </p:nvPr>
        </p:nvSpPr>
        <p:spPr>
          <a:xfrm>
            <a:off x="10650938" y="6394061"/>
            <a:ext cx="990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8" name="Google Shape;68;p13"/>
          <p:cNvSpPr txBox="1"/>
          <p:nvPr>
            <p:ph idx="11" type="ftr"/>
          </p:nvPr>
        </p:nvSpPr>
        <p:spPr>
          <a:xfrm>
            <a:off x="528358" y="6391838"/>
            <a:ext cx="3859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9" name="Google Shape;69;p13"/>
          <p:cNvSpPr txBox="1"/>
          <p:nvPr>
            <p:ph idx="12" type="sldNum"/>
          </p:nvPr>
        </p:nvSpPr>
        <p:spPr>
          <a:xfrm>
            <a:off x="10352540" y="295729"/>
            <a:ext cx="8382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/>
          <p:nvPr>
            <p:ph type="title"/>
          </p:nvPr>
        </p:nvSpPr>
        <p:spPr>
          <a:xfrm>
            <a:off x="1154953" y="973668"/>
            <a:ext cx="8761500" cy="70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00"/>
              <a:buFont typeface="Century Gothic"/>
              <a:buNone/>
              <a:defRPr b="0" i="0" sz="36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2" name="Google Shape;72;p14"/>
          <p:cNvSpPr txBox="1"/>
          <p:nvPr>
            <p:ph idx="1" type="body"/>
          </p:nvPr>
        </p:nvSpPr>
        <p:spPr>
          <a:xfrm>
            <a:off x="1154955" y="2603500"/>
            <a:ext cx="8761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/>
          <a:lstStyle>
            <a:lvl1pPr indent="-3200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▶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0988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▶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99719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8956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3" name="Google Shape;73;p14"/>
          <p:cNvSpPr txBox="1"/>
          <p:nvPr>
            <p:ph idx="10" type="dt"/>
          </p:nvPr>
        </p:nvSpPr>
        <p:spPr>
          <a:xfrm>
            <a:off x="10650938" y="6394061"/>
            <a:ext cx="990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0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4" name="Google Shape;74;p14"/>
          <p:cNvSpPr txBox="1"/>
          <p:nvPr>
            <p:ph idx="11" type="ftr"/>
          </p:nvPr>
        </p:nvSpPr>
        <p:spPr>
          <a:xfrm>
            <a:off x="528358" y="6391838"/>
            <a:ext cx="3859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0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5" name="Google Shape;75;p14"/>
          <p:cNvSpPr txBox="1"/>
          <p:nvPr>
            <p:ph idx="12" type="sldNum"/>
          </p:nvPr>
        </p:nvSpPr>
        <p:spPr>
          <a:xfrm>
            <a:off x="10352540" y="295729"/>
            <a:ext cx="8382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/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/>
          <p:nvPr/>
        </p:nvSpPr>
        <p:spPr>
          <a:xfrm>
            <a:off x="343500" y="294600"/>
            <a:ext cx="11505000" cy="6268800"/>
          </a:xfrm>
          <a:prstGeom prst="rect">
            <a:avLst/>
          </a:prstGeom>
          <a:noFill/>
          <a:ln cap="flat" cmpd="sng" w="28575">
            <a:solidFill>
              <a:srgbClr val="437AD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5"/>
          <p:cNvSpPr txBox="1"/>
          <p:nvPr>
            <p:ph type="ctrTitle"/>
          </p:nvPr>
        </p:nvSpPr>
        <p:spPr>
          <a:xfrm>
            <a:off x="516000" y="2934179"/>
            <a:ext cx="11160000" cy="80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[ROOFING INSTALL]</a:t>
            </a:r>
            <a:endParaRPr b="1" sz="36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" name="Google Shape;82;p15"/>
          <p:cNvSpPr txBox="1"/>
          <p:nvPr>
            <p:ph idx="1" type="subTitle"/>
          </p:nvPr>
        </p:nvSpPr>
        <p:spPr>
          <a:xfrm>
            <a:off x="2349300" y="2248816"/>
            <a:ext cx="7493400" cy="6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b="1" lang="en-US" sz="1400">
                <a:solidFill>
                  <a:srgbClr val="4A86E8"/>
                </a:solidFill>
                <a:latin typeface="Montserrat"/>
                <a:ea typeface="Montserrat"/>
                <a:cs typeface="Montserrat"/>
                <a:sym typeface="Montserrat"/>
              </a:rPr>
              <a:t>ANOTHER  RETARGETING SUCCESS STORY</a:t>
            </a:r>
            <a:endParaRPr b="1" i="0" sz="1400" u="none" cap="none" strike="noStrike">
              <a:solidFill>
                <a:srgbClr val="4A86E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83;p15"/>
          <p:cNvSpPr txBox="1"/>
          <p:nvPr/>
        </p:nvSpPr>
        <p:spPr>
          <a:xfrm>
            <a:off x="3049950" y="3809749"/>
            <a:ext cx="6092100" cy="8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4A86E8"/>
                </a:solidFill>
                <a:latin typeface="Montserrat"/>
                <a:ea typeface="Montserrat"/>
                <a:cs typeface="Montserrat"/>
                <a:sym typeface="Montserrat"/>
              </a:rPr>
              <a:t>GEO-TARGETING: [FLORIDA]</a:t>
            </a:r>
            <a:endParaRPr>
              <a:solidFill>
                <a:srgbClr val="4A86E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86E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5726550" y="4590725"/>
            <a:ext cx="738900" cy="510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8300" y="1557654"/>
            <a:ext cx="635400" cy="52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4A86E8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/>
        </p:nvSpPr>
        <p:spPr>
          <a:xfrm>
            <a:off x="940575" y="777250"/>
            <a:ext cx="4486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HIGHLIGHTS</a:t>
            </a:r>
            <a:endParaRPr b="1" sz="2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16"/>
          <p:cNvSpPr txBox="1"/>
          <p:nvPr>
            <p:ph idx="4294967295" type="body"/>
          </p:nvPr>
        </p:nvSpPr>
        <p:spPr>
          <a:xfrm>
            <a:off x="848775" y="2164724"/>
            <a:ext cx="3495600" cy="3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•"/>
            </a:pPr>
            <a:r>
              <a:rPr lang="en-US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Retargeting accounts for almost ⅓ of all conversions</a:t>
            </a:r>
            <a:endParaRPr sz="1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285750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•"/>
            </a:pPr>
            <a:r>
              <a:rPr lang="en-US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Average retargeting CPC is $0.33 compared to $8.20 on search</a:t>
            </a:r>
            <a:endParaRPr sz="1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285750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•"/>
            </a:pPr>
            <a:r>
              <a:rPr lang="en-US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Established account</a:t>
            </a:r>
            <a:endParaRPr sz="1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285750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•"/>
            </a:pPr>
            <a:r>
              <a:rPr lang="en-US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Only has $1k monthly budget for total account, retargeting spends $150.</a:t>
            </a:r>
            <a:endParaRPr sz="1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16"/>
          <p:cNvSpPr txBox="1"/>
          <p:nvPr>
            <p:ph idx="12" type="sldNum"/>
          </p:nvPr>
        </p:nvSpPr>
        <p:spPr>
          <a:xfrm>
            <a:off x="940575" y="6002175"/>
            <a:ext cx="111078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Retargeting performance is highly dependent on the volume and quality of inbound visitor traffic to the website.</a:t>
            </a:r>
            <a:endParaRPr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16"/>
          <p:cNvSpPr/>
          <p:nvPr/>
        </p:nvSpPr>
        <p:spPr>
          <a:xfrm>
            <a:off x="1038375" y="1274025"/>
            <a:ext cx="738900" cy="51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6"/>
          <p:cNvSpPr txBox="1"/>
          <p:nvPr>
            <p:ph idx="4294967295" type="body"/>
          </p:nvPr>
        </p:nvSpPr>
        <p:spPr>
          <a:xfrm>
            <a:off x="8600501" y="2988350"/>
            <a:ext cx="3148800" cy="22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Average CPA is $63</a:t>
            </a:r>
            <a:br>
              <a:rPr b="1" lang="en-U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n-U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across the account as a whole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" name="Google Shape;96;p16"/>
          <p:cNvSpPr/>
          <p:nvPr/>
        </p:nvSpPr>
        <p:spPr>
          <a:xfrm>
            <a:off x="6456308" y="685890"/>
            <a:ext cx="2443500" cy="2443500"/>
          </a:xfrm>
          <a:prstGeom prst="ellipse">
            <a:avLst/>
          </a:prstGeom>
          <a:solidFill>
            <a:srgbClr val="1C458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6"/>
          <p:cNvSpPr txBox="1"/>
          <p:nvPr>
            <p:ph idx="4294967295" type="body"/>
          </p:nvPr>
        </p:nvSpPr>
        <p:spPr>
          <a:xfrm>
            <a:off x="6314100" y="1014275"/>
            <a:ext cx="2727900" cy="14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t/>
            </a:r>
            <a:endParaRPr b="1" i="0" sz="14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b="1" lang="en-US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CLIENT GOAL:</a:t>
            </a:r>
            <a:endParaRPr b="1" sz="1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$90</a:t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CPL</a:t>
            </a:r>
            <a:endParaRPr sz="18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" name="Google Shape;98;p16"/>
          <p:cNvSpPr/>
          <p:nvPr/>
        </p:nvSpPr>
        <p:spPr>
          <a:xfrm>
            <a:off x="4762154" y="2350505"/>
            <a:ext cx="2443500" cy="2443500"/>
          </a:xfrm>
          <a:prstGeom prst="ellipse">
            <a:avLst/>
          </a:prstGeom>
          <a:solidFill>
            <a:srgbClr val="3BAD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6"/>
          <p:cNvSpPr txBox="1"/>
          <p:nvPr>
            <p:ph idx="4294967295" type="body"/>
          </p:nvPr>
        </p:nvSpPr>
        <p:spPr>
          <a:xfrm>
            <a:off x="4747450" y="2715462"/>
            <a:ext cx="2472900" cy="17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b="1" lang="en-US"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OUR RESULTS:</a:t>
            </a:r>
            <a:endParaRPr b="1" sz="1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$29</a:t>
            </a:r>
            <a:endParaRPr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b="1"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Retargeting </a:t>
            </a:r>
            <a:br>
              <a:rPr b="1"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CPA</a:t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" name="Google Shape;100;p16"/>
          <p:cNvSpPr txBox="1"/>
          <p:nvPr/>
        </p:nvSpPr>
        <p:spPr>
          <a:xfrm>
            <a:off x="940575" y="1799625"/>
            <a:ext cx="2910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TALKING POINTS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p16"/>
          <p:cNvSpPr txBox="1"/>
          <p:nvPr/>
        </p:nvSpPr>
        <p:spPr>
          <a:xfrm>
            <a:off x="10296813" y="2287550"/>
            <a:ext cx="102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RESULTS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9D9D9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/>
          <p:nvPr/>
        </p:nvSpPr>
        <p:spPr>
          <a:xfrm>
            <a:off x="940575" y="777250"/>
            <a:ext cx="4486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latin typeface="Montserrat"/>
                <a:ea typeface="Montserrat"/>
                <a:cs typeface="Montserrat"/>
                <a:sym typeface="Montserrat"/>
              </a:rPr>
              <a:t>PERFORMANCE DATA</a:t>
            </a:r>
            <a:endParaRPr b="1" sz="2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" name="Google Shape;107;p17"/>
          <p:cNvSpPr/>
          <p:nvPr/>
        </p:nvSpPr>
        <p:spPr>
          <a:xfrm>
            <a:off x="1038375" y="1274025"/>
            <a:ext cx="738900" cy="510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7"/>
          <p:cNvSpPr txBox="1"/>
          <p:nvPr>
            <p:ph idx="12" type="sldNum"/>
          </p:nvPr>
        </p:nvSpPr>
        <p:spPr>
          <a:xfrm>
            <a:off x="940575" y="6002175"/>
            <a:ext cx="111078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Retargeting performance is highly dependent on the volume and quality of inbound visitor traffic to the website.</a:t>
            </a:r>
            <a:endParaRPr sz="900">
              <a:solidFill>
                <a:srgbClr val="99999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9" name="Google Shape;10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0575" y="1766900"/>
            <a:ext cx="11268075" cy="2190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7"/>
          <p:cNvSpPr/>
          <p:nvPr/>
        </p:nvSpPr>
        <p:spPr>
          <a:xfrm>
            <a:off x="1207875" y="2495625"/>
            <a:ext cx="10840500" cy="365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434343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/>
        </p:nvSpPr>
        <p:spPr>
          <a:xfrm>
            <a:off x="940575" y="777250"/>
            <a:ext cx="4486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AD EXAMPLES</a:t>
            </a:r>
            <a:endParaRPr b="1" sz="2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18"/>
          <p:cNvSpPr/>
          <p:nvPr/>
        </p:nvSpPr>
        <p:spPr>
          <a:xfrm>
            <a:off x="1038375" y="1274025"/>
            <a:ext cx="738900" cy="51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8" name="Google Shape;118;p18"/>
          <p:cNvPicPr preferRelativeResize="0"/>
          <p:nvPr/>
        </p:nvPicPr>
        <p:blipFill rotWithShape="1">
          <a:blip r:embed="rId3">
            <a:alphaModFix/>
          </a:blip>
          <a:srcRect b="0" l="5744" r="5744" t="0"/>
          <a:stretch/>
        </p:blipFill>
        <p:spPr>
          <a:xfrm>
            <a:off x="10815974" y="831298"/>
            <a:ext cx="521450" cy="442724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8"/>
          <p:cNvSpPr txBox="1"/>
          <p:nvPr>
            <p:ph idx="12" type="sldNum"/>
          </p:nvPr>
        </p:nvSpPr>
        <p:spPr>
          <a:xfrm>
            <a:off x="940575" y="6002175"/>
            <a:ext cx="111078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Retargeting performance is highly dependent on the volume and quality of inbound visitor traffic to the website.</a:t>
            </a:r>
            <a:endParaRPr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0" name="Google Shape;12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8375" y="1736975"/>
            <a:ext cx="6515100" cy="264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